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3"/>
  </p:sldMasterIdLst>
  <p:notesMasterIdLst>
    <p:notesMasterId r:id="rId5"/>
  </p:notesMasterIdLst>
  <p:handoutMasterIdLst>
    <p:handoutMasterId r:id="rId17"/>
  </p:handoutMasterIdLst>
  <p:sldIdLst>
    <p:sldId id="359" r:id="rId4"/>
    <p:sldId id="418" r:id="rId6"/>
    <p:sldId id="322" r:id="rId7"/>
    <p:sldId id="497" r:id="rId8"/>
    <p:sldId id="429" r:id="rId9"/>
    <p:sldId id="506" r:id="rId10"/>
    <p:sldId id="496" r:id="rId11"/>
    <p:sldId id="499" r:id="rId12"/>
    <p:sldId id="498" r:id="rId13"/>
    <p:sldId id="501" r:id="rId14"/>
    <p:sldId id="502" r:id="rId15"/>
    <p:sldId id="318" r:id="rId16"/>
  </p:sldIdLst>
  <p:sldSz cx="9144000" cy="5143500" type="screen16x9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29" userDrawn="1">
          <p15:clr>
            <a:srgbClr val="A4A3A4"/>
          </p15:clr>
        </p15:guide>
        <p15:guide id="3" orient="horz" pos="165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36" initials="8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4761"/>
    <a:srgbClr val="D38666"/>
    <a:srgbClr val="1A4B96"/>
    <a:srgbClr val="9A1103"/>
    <a:srgbClr val="DCE0B8"/>
    <a:srgbClr val="EC8C8D"/>
    <a:srgbClr val="787912"/>
    <a:srgbClr val="F2C091"/>
    <a:srgbClr val="9F624F"/>
    <a:srgbClr val="E6C1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23" autoAdjust="0"/>
    <p:restoredTop sz="94660" autoAdjust="0"/>
  </p:normalViewPr>
  <p:slideViewPr>
    <p:cSldViewPr showGuides="1">
      <p:cViewPr>
        <p:scale>
          <a:sx n="100" d="100"/>
          <a:sy n="100" d="100"/>
        </p:scale>
        <p:origin x="-2130" y="-942"/>
      </p:cViewPr>
      <p:guideLst>
        <p:guide pos="2829"/>
        <p:guide orient="horz" pos="16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941"/>
        <p:guide pos="212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9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>
                <a:latin typeface="inpin heiti" charset="-122"/>
                <a:ea typeface="inpin heiti" charset="-122"/>
              </a:rPr>
            </a:fld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inpin heiti" charset="-122"/>
              <a:ea typeface="inpin heiti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>
                <a:latin typeface="inpin heiti" charset="-122"/>
                <a:ea typeface="inpin heiti" charset="-122"/>
              </a:rPr>
            </a:fld>
            <a:endParaRPr lang="zh-CN" altLang="en-US" dirty="0">
              <a:latin typeface="inpin heiti" charset="-122"/>
              <a:ea typeface="inpin heiti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inpin heiti" charset="-122"/>
                <a:ea typeface="inpin heiti" charset="-122"/>
              </a:defRPr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inpin heiti" charset="-122"/>
        <a:ea typeface="inpin heiti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6570" y="50250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2.jpeg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inpin heiti" charset="-122"/>
                <a:ea typeface="inpin heiti" charset="-122"/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inpin heiti" charset="-122"/>
          <a:ea typeface="inpin heiti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b="0" i="0" kern="1200">
          <a:solidFill>
            <a:schemeClr val="tx1"/>
          </a:solidFill>
          <a:latin typeface="inpin heiti" charset="-122"/>
          <a:ea typeface="inpin heiti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6.xml"/><Relationship Id="rId5" Type="http://schemas.openxmlformats.org/officeDocument/2006/relationships/image" Target="../media/image8.png"/><Relationship Id="rId4" Type="http://schemas.openxmlformats.org/officeDocument/2006/relationships/tags" Target="../tags/tag8.xml"/><Relationship Id="rId3" Type="http://schemas.microsoft.com/office/2007/relationships/media" Target="../media/media2.mp4"/><Relationship Id="rId2" Type="http://schemas.openxmlformats.org/officeDocument/2006/relationships/video" Target="../media/media2.mp4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4.xml"/><Relationship Id="rId4" Type="http://schemas.openxmlformats.org/officeDocument/2006/relationships/image" Target="../media/image4.jpeg"/><Relationship Id="rId3" Type="http://schemas.openxmlformats.org/officeDocument/2006/relationships/tags" Target="../tags/tag2.xml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6.png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4" Type="http://schemas.openxmlformats.org/officeDocument/2006/relationships/image" Target="../media/image7.png"/><Relationship Id="rId3" Type="http://schemas.openxmlformats.org/officeDocument/2006/relationships/tags" Target="../tags/tag5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val 3"/>
          <p:cNvSpPr/>
          <p:nvPr/>
        </p:nvSpPr>
        <p:spPr bwMode="auto">
          <a:xfrm>
            <a:off x="3487550" y="1800991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59" name="Oval 2"/>
          <p:cNvSpPr/>
          <p:nvPr/>
        </p:nvSpPr>
        <p:spPr bwMode="auto">
          <a:xfrm>
            <a:off x="4249202" y="1493764"/>
            <a:ext cx="626440" cy="626440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3" name="Oval 3"/>
          <p:cNvSpPr/>
          <p:nvPr/>
        </p:nvSpPr>
        <p:spPr bwMode="auto">
          <a:xfrm>
            <a:off x="5172400" y="2192187"/>
            <a:ext cx="730372" cy="730372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64" name="Oval 2"/>
          <p:cNvSpPr/>
          <p:nvPr/>
        </p:nvSpPr>
        <p:spPr bwMode="auto">
          <a:xfrm>
            <a:off x="6820029" y="1448339"/>
            <a:ext cx="485807" cy="485807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5" name="Oval 4"/>
          <p:cNvSpPr/>
          <p:nvPr/>
        </p:nvSpPr>
        <p:spPr bwMode="auto">
          <a:xfrm>
            <a:off x="6289858" y="2531363"/>
            <a:ext cx="365186" cy="365186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66" name="Oval 5"/>
          <p:cNvSpPr/>
          <p:nvPr/>
        </p:nvSpPr>
        <p:spPr bwMode="auto">
          <a:xfrm>
            <a:off x="5172400" y="1671222"/>
            <a:ext cx="259537" cy="259537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7" name="Oval 6"/>
          <p:cNvSpPr/>
          <p:nvPr/>
        </p:nvSpPr>
        <p:spPr bwMode="auto">
          <a:xfrm>
            <a:off x="6820029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2" name="Oval 3"/>
          <p:cNvSpPr/>
          <p:nvPr/>
        </p:nvSpPr>
        <p:spPr bwMode="auto">
          <a:xfrm>
            <a:off x="1718358" y="1800991"/>
            <a:ext cx="730372" cy="730372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3" name="Oval 2"/>
          <p:cNvSpPr/>
          <p:nvPr/>
        </p:nvSpPr>
        <p:spPr bwMode="auto">
          <a:xfrm>
            <a:off x="1806164" y="1087180"/>
            <a:ext cx="885604" cy="885604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4" name="Oval 1"/>
          <p:cNvSpPr/>
          <p:nvPr/>
        </p:nvSpPr>
        <p:spPr bwMode="auto">
          <a:xfrm>
            <a:off x="2147319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</a:t>
            </a:r>
            <a:endParaRPr lang="en-US" altLang="zh-CN" sz="60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5" name="Oval 4"/>
          <p:cNvSpPr/>
          <p:nvPr/>
        </p:nvSpPr>
        <p:spPr bwMode="auto">
          <a:xfrm>
            <a:off x="2266137" y="2611725"/>
            <a:ext cx="365186" cy="365186"/>
          </a:xfrm>
          <a:prstGeom prst="ellipse">
            <a:avLst/>
          </a:prstGeom>
          <a:solidFill>
            <a:srgbClr val="D38666"/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9" name="Oval 6"/>
          <p:cNvSpPr/>
          <p:nvPr/>
        </p:nvSpPr>
        <p:spPr bwMode="auto">
          <a:xfrm>
            <a:off x="3106450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5" name="Oval 1"/>
          <p:cNvSpPr/>
          <p:nvPr/>
        </p:nvSpPr>
        <p:spPr bwMode="auto">
          <a:xfrm>
            <a:off x="3403023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</a:t>
            </a:r>
            <a:endParaRPr lang="en-US" altLang="zh-CN" sz="60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6" name="Oval 1"/>
          <p:cNvSpPr/>
          <p:nvPr/>
        </p:nvSpPr>
        <p:spPr bwMode="auto">
          <a:xfrm>
            <a:off x="4658727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</a:t>
            </a:r>
            <a:endParaRPr lang="en-US" altLang="zh-CN" sz="60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57" name="Oval 1"/>
          <p:cNvSpPr/>
          <p:nvPr/>
        </p:nvSpPr>
        <p:spPr bwMode="auto">
          <a:xfrm>
            <a:off x="5914431" y="1350281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3</a:t>
            </a:r>
            <a:endParaRPr lang="en-US" altLang="zh-CN" sz="60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0" name="Oval 4"/>
          <p:cNvSpPr/>
          <p:nvPr/>
        </p:nvSpPr>
        <p:spPr bwMode="auto">
          <a:xfrm>
            <a:off x="871780" y="1894731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2" name="Oval 6"/>
          <p:cNvSpPr/>
          <p:nvPr/>
        </p:nvSpPr>
        <p:spPr bwMode="auto">
          <a:xfrm>
            <a:off x="4875642" y="1078559"/>
            <a:ext cx="259537" cy="259537"/>
          </a:xfrm>
          <a:prstGeom prst="ellipse">
            <a:avLst/>
          </a:prstGeom>
          <a:solidFill>
            <a:srgbClr val="D38666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8" name="Oval 2"/>
          <p:cNvSpPr/>
          <p:nvPr/>
        </p:nvSpPr>
        <p:spPr bwMode="auto">
          <a:xfrm>
            <a:off x="7542577" y="2160189"/>
            <a:ext cx="387270" cy="387270"/>
          </a:xfrm>
          <a:prstGeom prst="ellipse">
            <a:avLst/>
          </a:prstGeom>
          <a:solidFill>
            <a:srgbClr val="3B4761">
              <a:alpha val="70000"/>
            </a:srgb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7" name="TextBox 7"/>
          <p:cNvSpPr>
            <a:spLocks noChangeArrowheads="1"/>
          </p:cNvSpPr>
          <p:nvPr/>
        </p:nvSpPr>
        <p:spPr bwMode="auto">
          <a:xfrm>
            <a:off x="1806164" y="2859782"/>
            <a:ext cx="5622719" cy="110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计算机视觉第一次大作业汇报</a:t>
            </a:r>
            <a:r>
              <a:rPr lang="en-US" altLang="zh-CN" sz="3600" b="1" spc="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:3.15</a:t>
            </a:r>
            <a:endParaRPr lang="en-US" altLang="zh-CN" sz="3600" b="1" spc="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Rectangle 4"/>
          <p:cNvSpPr txBox="1">
            <a:spLocks noChangeArrowheads="1"/>
          </p:cNvSpPr>
          <p:nvPr/>
        </p:nvSpPr>
        <p:spPr bwMode="auto">
          <a:xfrm>
            <a:off x="3060065" y="4083685"/>
            <a:ext cx="6065520" cy="478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anose="02010609030101010101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组员：刘明骏</a:t>
            </a:r>
            <a:r>
              <a:rPr lang="en-US" altLang="zh-CN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钱维民</a:t>
            </a:r>
            <a:r>
              <a:rPr lang="en-US" altLang="zh-CN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曹宇恒</a:t>
            </a:r>
            <a:r>
              <a:rPr lang="en-US" altLang="zh-CN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王佳豪</a:t>
            </a:r>
            <a:r>
              <a:rPr lang="en-US" altLang="zh-CN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白宁</a:t>
            </a:r>
            <a:endParaRPr lang="zh-CN" altLang="en-US" sz="1400" b="0" dirty="0" smtClean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58" grpId="0" animBg="1"/>
      <p:bldP spid="59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32" grpId="0" animBg="1"/>
      <p:bldP spid="33" grpId="0" animBg="1"/>
      <p:bldP spid="34" grpId="0" animBg="1"/>
      <p:bldP spid="35" grpId="0" animBg="1"/>
      <p:bldP spid="39" grpId="0" animBg="1"/>
      <p:bldP spid="55" grpId="0" animBg="1"/>
      <p:bldP spid="56" grpId="0" animBg="1"/>
      <p:bldP spid="57" grpId="0" animBg="1"/>
      <p:bldP spid="60" grpId="0" animBg="1"/>
      <p:bldP spid="62" grpId="0" animBg="1"/>
      <p:bldP spid="68" grpId="0" animBg="1"/>
      <p:bldP spid="7" grpId="0"/>
      <p:bldP spid="7" grpId="1"/>
      <p:bldP spid="2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/>
          <p:cNvSpPr txBox="1"/>
          <p:nvPr>
            <p:custDataLst>
              <p:tags r:id="rId1"/>
            </p:custDataLst>
          </p:nvPr>
        </p:nvSpPr>
        <p:spPr>
          <a:xfrm>
            <a:off x="611505" y="195580"/>
            <a:ext cx="423418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演示结果二</a:t>
            </a:r>
            <a:endParaRPr lang="zh-CN" altLang="en-US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video_2_sol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39115" y="627380"/>
            <a:ext cx="7501255" cy="4178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619885" y="1275715"/>
            <a:ext cx="47675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环境搭建很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在上述车道线检测的例子中，在顺利搭建环境的情况下，成功检测出图片中的车道线，并将其标识出来。接下来，我们将在搭建的环境中继续运行图片或视频中人体的动作检测代码，经由此代码可以识别出人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体的动作，比如跑、跳、下蹲、投篮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等等。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19885" y="2139950"/>
            <a:ext cx="3048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3"/>
          <p:cNvSpPr/>
          <p:nvPr/>
        </p:nvSpPr>
        <p:spPr bwMode="auto">
          <a:xfrm>
            <a:off x="3487550" y="2259926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6" name="Oval 2"/>
          <p:cNvSpPr/>
          <p:nvPr/>
        </p:nvSpPr>
        <p:spPr bwMode="auto">
          <a:xfrm>
            <a:off x="4249202" y="1952699"/>
            <a:ext cx="626440" cy="626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7" name="Oval 3"/>
          <p:cNvSpPr/>
          <p:nvPr/>
        </p:nvSpPr>
        <p:spPr bwMode="auto">
          <a:xfrm>
            <a:off x="5172400" y="2651122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8" name="Oval 2"/>
          <p:cNvSpPr/>
          <p:nvPr/>
        </p:nvSpPr>
        <p:spPr bwMode="auto">
          <a:xfrm>
            <a:off x="6820029" y="1907274"/>
            <a:ext cx="485807" cy="48580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9" name="Oval 4"/>
          <p:cNvSpPr/>
          <p:nvPr/>
        </p:nvSpPr>
        <p:spPr bwMode="auto">
          <a:xfrm>
            <a:off x="6289858" y="2990298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0" name="Oval 5"/>
          <p:cNvSpPr/>
          <p:nvPr/>
        </p:nvSpPr>
        <p:spPr bwMode="auto">
          <a:xfrm>
            <a:off x="5172400" y="2130157"/>
            <a:ext cx="259537" cy="259537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1" name="Oval 6"/>
          <p:cNvSpPr/>
          <p:nvPr/>
        </p:nvSpPr>
        <p:spPr bwMode="auto">
          <a:xfrm>
            <a:off x="6820029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2" name="Oval 3"/>
          <p:cNvSpPr/>
          <p:nvPr/>
        </p:nvSpPr>
        <p:spPr bwMode="auto">
          <a:xfrm>
            <a:off x="1718358" y="2259926"/>
            <a:ext cx="730372" cy="730372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3" name="Oval 2"/>
          <p:cNvSpPr/>
          <p:nvPr/>
        </p:nvSpPr>
        <p:spPr bwMode="auto">
          <a:xfrm>
            <a:off x="1806164" y="1546115"/>
            <a:ext cx="885604" cy="885604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5" name="Oval 1"/>
          <p:cNvSpPr/>
          <p:nvPr/>
        </p:nvSpPr>
        <p:spPr bwMode="auto">
          <a:xfrm>
            <a:off x="2147319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谢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Oval 4"/>
          <p:cNvSpPr/>
          <p:nvPr/>
        </p:nvSpPr>
        <p:spPr bwMode="auto">
          <a:xfrm>
            <a:off x="2266137" y="3070660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7" name="Oval 6"/>
          <p:cNvSpPr/>
          <p:nvPr/>
        </p:nvSpPr>
        <p:spPr bwMode="auto">
          <a:xfrm>
            <a:off x="3106450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18" name="Oval 1"/>
          <p:cNvSpPr/>
          <p:nvPr/>
        </p:nvSpPr>
        <p:spPr bwMode="auto">
          <a:xfrm>
            <a:off x="3403023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谢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Oval 1"/>
          <p:cNvSpPr/>
          <p:nvPr/>
        </p:nvSpPr>
        <p:spPr bwMode="auto">
          <a:xfrm>
            <a:off x="4658727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欣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Oval 1"/>
          <p:cNvSpPr/>
          <p:nvPr/>
        </p:nvSpPr>
        <p:spPr bwMode="auto">
          <a:xfrm>
            <a:off x="5914431" y="1809216"/>
            <a:ext cx="1088900" cy="10889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赏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Oval 4"/>
          <p:cNvSpPr/>
          <p:nvPr/>
        </p:nvSpPr>
        <p:spPr bwMode="auto">
          <a:xfrm>
            <a:off x="871780" y="2353666"/>
            <a:ext cx="365186" cy="365186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22" name="Oval 6"/>
          <p:cNvSpPr/>
          <p:nvPr/>
        </p:nvSpPr>
        <p:spPr bwMode="auto">
          <a:xfrm>
            <a:off x="4875642" y="1537494"/>
            <a:ext cx="259537" cy="259537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>
              <a:cs typeface="+mn-ea"/>
              <a:sym typeface="+mn-lt"/>
            </a:endParaRPr>
          </a:p>
        </p:txBody>
      </p:sp>
      <p:sp>
        <p:nvSpPr>
          <p:cNvPr id="23" name="Oval 2"/>
          <p:cNvSpPr/>
          <p:nvPr/>
        </p:nvSpPr>
        <p:spPr bwMode="auto">
          <a:xfrm>
            <a:off x="7542577" y="2619124"/>
            <a:ext cx="387270" cy="38727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40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79017" y="2643791"/>
            <a:ext cx="3168782" cy="1171871"/>
            <a:chOff x="2111097" y="1858931"/>
            <a:chExt cx="3168782" cy="1171871"/>
          </a:xfrm>
        </p:grpSpPr>
        <p:grpSp>
          <p:nvGrpSpPr>
            <p:cNvPr id="4" name="Group 7"/>
            <p:cNvGrpSpPr/>
            <p:nvPr/>
          </p:nvGrpSpPr>
          <p:grpSpPr>
            <a:xfrm>
              <a:off x="2111097" y="1858931"/>
              <a:ext cx="1229353" cy="1171871"/>
              <a:chOff x="1468531" y="1871421"/>
              <a:chExt cx="2080967" cy="1983665"/>
            </a:xfrm>
          </p:grpSpPr>
          <p:sp>
            <p:nvSpPr>
              <p:cNvPr id="44" name="Oval 3"/>
              <p:cNvSpPr/>
              <p:nvPr/>
            </p:nvSpPr>
            <p:spPr bwMode="auto">
              <a:xfrm>
                <a:off x="1751720" y="2659689"/>
                <a:ext cx="796931" cy="796931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5" name="Oval 2"/>
              <p:cNvSpPr/>
              <p:nvPr/>
            </p:nvSpPr>
            <p:spPr bwMode="auto">
              <a:xfrm>
                <a:off x="1847528" y="1880828"/>
                <a:ext cx="966310" cy="966310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6" name="Oval 1"/>
              <p:cNvSpPr/>
              <p:nvPr/>
            </p:nvSpPr>
            <p:spPr bwMode="auto">
              <a:xfrm>
                <a:off x="2219772" y="2167905"/>
                <a:ext cx="1188132" cy="118813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01</a:t>
                </a:r>
                <a:endPara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Oval 4"/>
              <p:cNvSpPr/>
              <p:nvPr/>
            </p:nvSpPr>
            <p:spPr bwMode="auto">
              <a:xfrm>
                <a:off x="2687824" y="3456620"/>
                <a:ext cx="398466" cy="398466"/>
              </a:xfrm>
              <a:prstGeom prst="ellipse">
                <a:avLst/>
              </a:prstGeom>
              <a:solidFill>
                <a:schemeClr val="accent3"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8" name="Oval 5"/>
              <p:cNvSpPr/>
              <p:nvPr/>
            </p:nvSpPr>
            <p:spPr bwMode="auto">
              <a:xfrm>
                <a:off x="1468531" y="2518094"/>
                <a:ext cx="283189" cy="283189"/>
              </a:xfrm>
              <a:prstGeom prst="ellipse">
                <a:avLst/>
              </a:prstGeom>
              <a:solidFill>
                <a:srgbClr val="3B4761">
                  <a:alpha val="70000"/>
                </a:srgb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49" name="Oval 6"/>
              <p:cNvSpPr/>
              <p:nvPr/>
            </p:nvSpPr>
            <p:spPr bwMode="auto">
              <a:xfrm>
                <a:off x="3266309" y="1871421"/>
                <a:ext cx="283189" cy="283189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  <a:alpha val="7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sp>
          <p:nvSpPr>
            <p:cNvPr id="42" name="TextBox 11"/>
            <p:cNvSpPr txBox="1"/>
            <p:nvPr/>
          </p:nvSpPr>
          <p:spPr>
            <a:xfrm>
              <a:off x="3312046" y="2355655"/>
              <a:ext cx="1967833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000" dirty="0">
                  <a:sym typeface="+mn-ea"/>
                </a:rPr>
                <a:t>计算机视觉演示环境搭建示例</a:t>
              </a:r>
              <a:endParaRPr lang="zh-CN" altLang="en-US" sz="2000" dirty="0">
                <a:cs typeface="+mn-ea"/>
                <a:sym typeface="+mn-lt"/>
              </a:endParaRPr>
            </a:p>
          </p:txBody>
        </p:sp>
      </p:grpSp>
      <p:grpSp>
        <p:nvGrpSpPr>
          <p:cNvPr id="12" name="Group 8"/>
          <p:cNvGrpSpPr/>
          <p:nvPr/>
        </p:nvGrpSpPr>
        <p:grpSpPr>
          <a:xfrm>
            <a:off x="731993" y="436754"/>
            <a:ext cx="2105513" cy="1339065"/>
            <a:chOff x="3575720" y="-835057"/>
            <a:chExt cx="4240565" cy="2696915"/>
          </a:xfrm>
        </p:grpSpPr>
        <p:sp>
          <p:nvSpPr>
            <p:cNvPr id="13" name="Oval 48"/>
            <p:cNvSpPr/>
            <p:nvPr/>
          </p:nvSpPr>
          <p:spPr bwMode="auto">
            <a:xfrm>
              <a:off x="3918741" y="1380506"/>
              <a:ext cx="481352" cy="481352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4" name="Oval 46"/>
            <p:cNvSpPr/>
            <p:nvPr/>
          </p:nvSpPr>
          <p:spPr bwMode="auto">
            <a:xfrm>
              <a:off x="6450579" y="884043"/>
              <a:ext cx="924267" cy="924267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5" name="Oval 45"/>
            <p:cNvSpPr/>
            <p:nvPr/>
          </p:nvSpPr>
          <p:spPr bwMode="auto">
            <a:xfrm>
              <a:off x="3575720" y="-387424"/>
              <a:ext cx="1287018" cy="1287018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16" name="Oval 44"/>
            <p:cNvSpPr/>
            <p:nvPr/>
          </p:nvSpPr>
          <p:spPr bwMode="auto">
            <a:xfrm>
              <a:off x="4377674" y="-835057"/>
              <a:ext cx="2557970" cy="255797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目录 </a:t>
              </a:r>
              <a:b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en-US" altLang="zh-CN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CONTENT</a:t>
              </a:r>
              <a:endPara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Oval 47"/>
            <p:cNvSpPr/>
            <p:nvPr/>
          </p:nvSpPr>
          <p:spPr bwMode="auto">
            <a:xfrm>
              <a:off x="7204217" y="152636"/>
              <a:ext cx="612068" cy="612068"/>
            </a:xfrm>
            <a:prstGeom prst="ellipse">
              <a:avLst/>
            </a:prstGeom>
            <a:solidFill>
              <a:srgbClr val="3B4761">
                <a:alpha val="70000"/>
              </a:srgb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b="1" dirty="0">
                <a:cs typeface="+mn-ea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801110" y="555625"/>
            <a:ext cx="2534920" cy="615315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人体动作识别</a:t>
            </a:r>
            <a:endParaRPr lang="zh-CN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3"/>
          <p:cNvSpPr/>
          <p:nvPr/>
        </p:nvSpPr>
        <p:spPr bwMode="auto">
          <a:xfrm>
            <a:off x="1424559" y="2064221"/>
            <a:ext cx="769420" cy="769421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5" name="Oval 2"/>
          <p:cNvSpPr/>
          <p:nvPr/>
        </p:nvSpPr>
        <p:spPr bwMode="auto">
          <a:xfrm>
            <a:off x="1517060" y="1312246"/>
            <a:ext cx="932952" cy="93295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6" name="Oval 1"/>
          <p:cNvSpPr/>
          <p:nvPr/>
        </p:nvSpPr>
        <p:spPr bwMode="auto">
          <a:xfrm>
            <a:off x="1876453" y="1589413"/>
            <a:ext cx="1147117" cy="114711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en-US" altLang="zh-CN" sz="4400" dirty="0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7" name="Oval 4"/>
          <p:cNvSpPr/>
          <p:nvPr/>
        </p:nvSpPr>
        <p:spPr bwMode="auto">
          <a:xfrm>
            <a:off x="2328348" y="2833641"/>
            <a:ext cx="384711" cy="384711"/>
          </a:xfrm>
          <a:prstGeom prst="ellipse">
            <a:avLst/>
          </a:prstGeom>
          <a:solidFill>
            <a:schemeClr val="accent3"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8" name="Oval 5"/>
          <p:cNvSpPr/>
          <p:nvPr/>
        </p:nvSpPr>
        <p:spPr bwMode="auto">
          <a:xfrm>
            <a:off x="1151146" y="1927514"/>
            <a:ext cx="273413" cy="273413"/>
          </a:xfrm>
          <a:prstGeom prst="ellipse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9" name="Oval 6"/>
          <p:cNvSpPr/>
          <p:nvPr/>
        </p:nvSpPr>
        <p:spPr bwMode="auto">
          <a:xfrm>
            <a:off x="2886863" y="1303164"/>
            <a:ext cx="273413" cy="273413"/>
          </a:xfrm>
          <a:prstGeom prst="ellipse">
            <a:avLst/>
          </a:prstGeom>
          <a:solidFill>
            <a:schemeClr val="accent3">
              <a:lumMod val="60000"/>
              <a:lumOff val="40000"/>
              <a:alpha val="70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93060" y="1836420"/>
            <a:ext cx="4011295" cy="53721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pPr algn="l"/>
            <a:r>
              <a:rPr lang="zh-CN" altLang="en-US" sz="2800" dirty="0">
                <a:sym typeface="+mn-ea"/>
              </a:rPr>
              <a:t>计算机视觉演示环境搭建示例</a:t>
            </a:r>
            <a:endParaRPr lang="zh-CN" altLang="en-US" sz="28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477010" y="1059815"/>
            <a:ext cx="590550" cy="31496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说明虚拟环境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..conda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48130" y="1491615"/>
            <a:ext cx="6856730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在正常开发中 我们会给每一个项目配备一个该项目独有的解释器环境,这个环境叫做虚拟环境。因其是依赖现电脑上现有python解释器而创建的, 而不是单独再下载一个python解释器.所以叫虚拟环境。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conda支持Python、R、Java、JavaScript、C等多种开发语言的包、依赖和环境管理工具，能运行在Windows、MacOS、Linux多个平台，可以在本地轻松创建、保存、切换环境。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conda与pipenv，venv等虚拟环境管理工具的最大的不同在于：conda虚拟环境是独立于操作系统解释器环境的，即无论操作系统解释器什么版本，我也可以指定虚拟环境python版本为3.6，而venv是依赖主环境的。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 create -n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环境名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python=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版本号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激活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 activate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conda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deactivate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搭建过程</a:t>
            </a:r>
            <a:endParaRPr lang="zh-CN" altLang="en-GB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40" y="843280"/>
            <a:ext cx="2954020" cy="403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655" y="843280"/>
            <a:ext cx="3075305" cy="403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09675" y="1275715"/>
            <a:ext cx="618680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pycharm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中搭建虚拟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先在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pycharm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中新建一个项目，点击先前配置的解释器旁边的三个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小点。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Virtual/Conda Environment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，再点击右边的三个小点，在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文件中选择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解释器。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找到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Anaconda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的文件位置，选择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python.exe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配置成功，即可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1460" y="411480"/>
            <a:ext cx="8629015" cy="4386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/>
          <p:cNvSpPr txBox="1"/>
          <p:nvPr/>
        </p:nvSpPr>
        <p:spPr>
          <a:xfrm>
            <a:off x="611505" y="195580"/>
            <a:ext cx="423418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演示搭建环境</a:t>
            </a:r>
            <a:r>
              <a:rPr lang="en-US" alt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例子车道线检测</a:t>
            </a:r>
            <a:endParaRPr lang="zh-CN" altLang="en-US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79070" y="1995805"/>
            <a:ext cx="8676005" cy="20326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59430" y="1151255"/>
            <a:ext cx="1880870" cy="2679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代码运行成功</a:t>
            </a:r>
            <a:endParaRPr lang="zh-CN" altLang="en-US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video_1_sol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1505" y="915035"/>
            <a:ext cx="7407275" cy="4091940"/>
          </a:xfrm>
          <a:prstGeom prst="rect">
            <a:avLst/>
          </a:prstGeom>
        </p:spPr>
      </p:pic>
      <p:sp>
        <p:nvSpPr>
          <p:cNvPr id="37" name="Title 1"/>
          <p:cNvSpPr txBox="1"/>
          <p:nvPr>
            <p:custDataLst>
              <p:tags r:id="rId5"/>
            </p:custDataLst>
          </p:nvPr>
        </p:nvSpPr>
        <p:spPr>
          <a:xfrm>
            <a:off x="611505" y="195580"/>
            <a:ext cx="423418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sz="1800" dirty="0">
                <a:solidFill>
                  <a:srgbClr val="EC8C8D"/>
                </a:solidFill>
                <a:latin typeface="+mn-lt"/>
                <a:ea typeface="+mn-ea"/>
                <a:cs typeface="+mn-ea"/>
                <a:sym typeface="+mn-lt"/>
              </a:rPr>
              <a:t>演示结果</a:t>
            </a:r>
            <a:endParaRPr lang="zh-CN" sz="1800" dirty="0">
              <a:solidFill>
                <a:srgbClr val="EC8C8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832*3222*0*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906*3290*0*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9.xml><?xml version="1.0" encoding="utf-8"?>
<p:tagLst xmlns:p="http://schemas.openxmlformats.org/presentationml/2006/main">
  <p:tag name="ISPRING_PRESENTATION_TITLE" val="第一PPT模板网-WWW.1PPT.COM"/>
  <p:tag name="KSO_WPP_MARK_KEY" val="861f3e5d-4c87-4682-a81b-a98544b5de1d"/>
  <p:tag name="COMMONDATA" val="eyJoZGlkIjoiMjFhZTA1MDRiMDExYjAyZjY4MTZmNzA0OTY5NDQyY2QifQ==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0788A"/>
      </a:dk2>
      <a:lt2>
        <a:srgbClr val="F0F0F0"/>
      </a:lt2>
      <a:accent1>
        <a:srgbClr val="D38666"/>
      </a:accent1>
      <a:accent2>
        <a:srgbClr val="70788A"/>
      </a:accent2>
      <a:accent3>
        <a:srgbClr val="D38666"/>
      </a:accent3>
      <a:accent4>
        <a:srgbClr val="70788A"/>
      </a:accent4>
      <a:accent5>
        <a:srgbClr val="D38666"/>
      </a:accent5>
      <a:accent6>
        <a:srgbClr val="70788A"/>
      </a:accent6>
      <a:hlink>
        <a:srgbClr val="D38666"/>
      </a:hlink>
      <a:folHlink>
        <a:srgbClr val="70788A"/>
      </a:folHlink>
    </a:clrScheme>
    <a:fontScheme name="oywqclmo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0788A"/>
    </a:dk2>
    <a:lt2>
      <a:srgbClr val="F0F0F0"/>
    </a:lt2>
    <a:accent1>
      <a:srgbClr val="D38666"/>
    </a:accent1>
    <a:accent2>
      <a:srgbClr val="70788A"/>
    </a:accent2>
    <a:accent3>
      <a:srgbClr val="D38666"/>
    </a:accent3>
    <a:accent4>
      <a:srgbClr val="70788A"/>
    </a:accent4>
    <a:accent5>
      <a:srgbClr val="D38666"/>
    </a:accent5>
    <a:accent6>
      <a:srgbClr val="70788A"/>
    </a:accent6>
    <a:hlink>
      <a:srgbClr val="D38666"/>
    </a:hlink>
    <a:folHlink>
      <a:srgbClr val="70788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835</Words>
  <Application>WPS 演示</Application>
  <PresentationFormat>全屏显示(16:9)</PresentationFormat>
  <Paragraphs>74</Paragraphs>
  <Slides>12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inpin heiti</vt:lpstr>
      <vt:lpstr>Agency FB</vt:lpstr>
      <vt:lpstr>仿宋_GB2312</vt:lpstr>
      <vt:lpstr>仿宋</vt:lpstr>
      <vt:lpstr>U.S. 101</vt:lpstr>
      <vt:lpstr>Segoe Print</vt:lpstr>
      <vt:lpstr>Roboto</vt:lpstr>
      <vt:lpstr>Times New Roman</vt:lpstr>
      <vt:lpstr>Open Sans Light</vt:lpstr>
      <vt:lpstr>Arial Unicode MS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蓝橙微立体</dc:title>
  <dc:creator>第一PPT</dc:creator>
  <cp:keywords>www.1ppt.com</cp:keywords>
  <dc:description>www.1ppt.com</dc:description>
  <cp:lastModifiedBy>意意</cp:lastModifiedBy>
  <cp:revision>271</cp:revision>
  <dcterms:created xsi:type="dcterms:W3CDTF">2015-12-11T17:46:00Z</dcterms:created>
  <dcterms:modified xsi:type="dcterms:W3CDTF">2023-06-29T09:14:03Z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9F26C1CD229D48BC800E65771EFE800C_13</vt:lpwstr>
  </property>
  <property fmtid="{D5CDD505-2E9C-101B-9397-08002B2CF9AE}" pid="3" name="KSOProductBuildVer">
    <vt:lpwstr>2052-11.1.0.14309</vt:lpwstr>
  </property>
</Properties>
</file>

<file path=docProps/thumbnail.jpeg>
</file>